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6" r:id="rId4"/>
    <p:sldId id="284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7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435100"/>
            <a:ext cx="7772400" cy="96519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725738"/>
            <a:ext cx="6858000" cy="474662"/>
          </a:xfrm>
          <a:solidFill>
            <a:schemeClr val="lt1">
              <a:alpha val="74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FC93-DF82-41F3-A316-4EB4425109F7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A7D7-1CE5-448A-9331-5D4B710B5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1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2327-612B-44D4-A8E0-45DBD0E94C36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7B1D-41ED-48B4-B6C4-39824F433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2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F823-0D82-4A64-A281-870DD476A38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530F-0313-4994-B55C-B1C6B11C4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8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81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C4CA-18D4-4C59-AA61-AE499928BD4B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F08E4-84F0-4467-9F16-9B0A31757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9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DB60-B5F5-4F87-8808-E989506B58AF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E1294-45E2-4F09-8A41-330CF3AE4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EFF0-442C-44D2-B51D-F30A26B0B9D7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A180-9275-40E7-B408-44F1DB898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2F9F-09D2-4D49-980E-7ACE24428FB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CB19-7415-47BD-9C33-BFA169F96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4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97F5-56E1-4581-A5C8-94B27F0B8E29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3FDF-9052-49D9-AEB7-535B79B9A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44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90B1-7F6A-427E-953C-D1F42D88D68D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F573-06FE-45F2-9794-30AD1BEAA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645E-EF4B-4087-B2CD-08E014CBDED9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F479-63FF-4E40-B9CA-B53AB7258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9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C4A8-D8A6-4701-8435-DD5A0A878DC6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5263-28BA-4223-A0C0-8F8044A3B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7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C66C80-6624-47FB-ADC9-5E2CB684E68D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987626-8F4C-4723-80B4-1F11BAB8D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z.com/1263050/here-are-300-free-ivy-league-university-courses-you-can-take-online-right-now/" TargetMode="External"/><Relationship Id="rId2" Type="http://schemas.openxmlformats.org/officeDocument/2006/relationships/hyperlink" Target="https://www.coursera.org/coronavirus?utm_campaign=website&amp;utm_content=c4cv-top-banner-dotorg&amp;utm_medium=coursera&amp;utm_source=home-page&amp;fbclid=IwAR3zItJ35fXmqQC5ifCSlzUhRp58A4Zm7CKPmiKXXlPzt4szyOjLqr_Dfx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ru.duolingo.com/" TargetMode="External"/><Relationship Id="rId4" Type="http://schemas.openxmlformats.org/officeDocument/2006/relationships/hyperlink" Target="https://www.storytel.com/ru/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shkin.institute/projects/russkiy_yazyk_dlya_nashih_detey.php" TargetMode="External"/><Relationship Id="rId3" Type="http://schemas.openxmlformats.org/officeDocument/2006/relationships/hyperlink" Target="https://pgbooks.ru/archive/researcher/" TargetMode="External"/><Relationship Id="rId7" Type="http://schemas.openxmlformats.org/officeDocument/2006/relationships/hyperlink" Target="https://obrazovalka.ru/" TargetMode="External"/><Relationship Id="rId2" Type="http://schemas.openxmlformats.org/officeDocument/2006/relationships/hyperlink" Target="https://reshi-pishi.ru/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chi.ru/" TargetMode="External"/><Relationship Id="rId5" Type="http://schemas.openxmlformats.org/officeDocument/2006/relationships/hyperlink" Target="https://careerlab.getcourse.ru/prof" TargetMode="External"/><Relationship Id="rId4" Type="http://schemas.openxmlformats.org/officeDocument/2006/relationships/hyperlink" Target="https://enterclass.com/ru/category/roditelam-i-deta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urok.ru/" TargetMode="External"/><Relationship Id="rId2" Type="http://schemas.openxmlformats.org/officeDocument/2006/relationships/hyperlink" Target="https://help.foxford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olimpium.ru/" TargetMode="External"/><Relationship Id="rId5" Type="http://schemas.openxmlformats.org/officeDocument/2006/relationships/hyperlink" Target="https://www.yaklass.ru/" TargetMode="External"/><Relationship Id="rId4" Type="http://schemas.openxmlformats.org/officeDocument/2006/relationships/hyperlink" Target="https://skyeng.r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lexandrinsky.ru/" TargetMode="External"/><Relationship Id="rId13" Type="http://schemas.openxmlformats.org/officeDocument/2006/relationships/hyperlink" Target="https://www.staatsoper.de/en/news/online-schedule-until-19-april.html" TargetMode="External"/><Relationship Id="rId3" Type="http://schemas.openxmlformats.org/officeDocument/2006/relationships/hyperlink" Target="https://arzamas.academy/special/kids?fbclid=IwAR3JtNnnUA" TargetMode="External"/><Relationship Id="rId7" Type="http://schemas.openxmlformats.org/officeDocument/2006/relationships/hyperlink" Target="https://mediashm.ru/" TargetMode="External"/><Relationship Id="rId12" Type="http://schemas.openxmlformats.org/officeDocument/2006/relationships/hyperlink" Target="https://www.digitalconcerthall.com/en/home?fbclid=IwAR0NCBqOiBQVAqdTX90PCW8vry0I06QOucmqU3s9_0FOQxgyt22cm9oBfwE4" TargetMode="External"/><Relationship Id="rId2" Type="http://schemas.openxmlformats.org/officeDocument/2006/relationships/hyperlink" Target="https://arzamas.academy/materials/168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retyakovgallery.ru/exhibitions/?type=virtualnye-vystavki" TargetMode="External"/><Relationship Id="rId11" Type="http://schemas.openxmlformats.org/officeDocument/2006/relationships/hyperlink" Target="https://www.metopera.org/about/press-releases/met-to-launch-nightly-met-opera-streams-a-free-series-of-encore-live-in-hd-presentations-streamed-on-the-company-website-during-the-coronavirus-closure/" TargetMode="External"/><Relationship Id="rId5" Type="http://schemas.openxmlformats.org/officeDocument/2006/relationships/hyperlink" Target="https://union.catalog.mos.ru/" TargetMode="External"/><Relationship Id="rId10" Type="http://schemas.openxmlformats.org/officeDocument/2006/relationships/hyperlink" Target="https://www.wiener-staatsoper.at/en/staatsoper/news/detail/news/the-wiener-staatsoper-is-closed-but-continues-to-play-daily-online/" TargetMode="External"/><Relationship Id="rId4" Type="http://schemas.openxmlformats.org/officeDocument/2006/relationships/hyperlink" Target="https://chips-journal.ru/reviews/10-lucsih-audiospektaklej-dla-detej-ot-3-let" TargetMode="External"/><Relationship Id="rId9" Type="http://schemas.openxmlformats.org/officeDocument/2006/relationships/hyperlink" Target="https://zaryadyehall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f.ru/koronavirus_help" TargetMode="External"/><Relationship Id="rId2" Type="http://schemas.openxmlformats.org/officeDocument/2006/relationships/hyperlink" Target="https://www.mos.ru/city/projects/covid-19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361" y="312305"/>
            <a:ext cx="7281083" cy="189781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Администрация поселения Московский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Совет общественности по профилактике правонарушений несовершеннолетними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поселении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Московский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3858" y="3447636"/>
            <a:ext cx="689250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Ребенок и режим самоизоляции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Рекомендации для родителей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463102" y="1149800"/>
            <a:ext cx="766298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В </a:t>
            </a:r>
            <a:r>
              <a:rPr lang="ru-RU" altLang="ru-RU" dirty="0" smtClean="0">
                <a:solidFill>
                  <a:srgbClr val="002060"/>
                </a:solidFill>
              </a:rPr>
              <a:t>поселении Московский с 6 апреля во всех школах продолжено обучение в дистанционном формате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Для обучающихся 1-4 классов по запросу родителей организуются дежурные группы численностью до 12 человек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Для дошкольников также организованы дежурные группы по запросу родителей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Ученики продолжат освоение школьной программы на дому с помощью различных электронных ресурсов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540" y="78438"/>
            <a:ext cx="3220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600" b="1" dirty="0">
                <a:solidFill>
                  <a:srgbClr val="FF0000"/>
                </a:solidFill>
              </a:rPr>
              <a:t>ВАЖНО ЗНАТЬ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17475" y="1050446"/>
            <a:ext cx="744789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Соблюдайте режим самоизоляции вместе со своими детьми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Не допускайте нахождение детей дома без присмотра взрослых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Обеспечьте родительский контроль и не допускайте нахождение детей на улице, в общественных местах, на транспорте, в торговых центрах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Ограничьте время контакта ребенка с «гаджетами»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Не давайте детям купюры/пластиковые карты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600" dirty="0">
                <a:solidFill>
                  <a:srgbClr val="002060"/>
                </a:solidFill>
              </a:rPr>
              <a:t>Обеспечьте меры пожарной безопасности и научите детей правилам пользования электроприборами в </a:t>
            </a:r>
            <a:r>
              <a:rPr lang="ru-RU" altLang="ru-RU" sz="2600" dirty="0" smtClean="0">
                <a:solidFill>
                  <a:srgbClr val="002060"/>
                </a:solidFill>
              </a:rPr>
              <a:t>быту</a:t>
            </a:r>
            <a:endParaRPr lang="ru-RU" altLang="ru-RU" sz="2600" dirty="0">
              <a:solidFill>
                <a:srgbClr val="002060"/>
              </a:solidFill>
            </a:endParaRPr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103517"/>
            <a:ext cx="6274489" cy="619125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rgbClr val="FF0000"/>
                </a:solidFill>
              </a:rPr>
              <a:t>О чем стоит позаботиться дома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1335" y="35186"/>
            <a:ext cx="4663507" cy="793750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rgbClr val="FF0000"/>
                </a:solidFill>
              </a:rPr>
              <a:t>Уважаемые родители!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11335" y="828936"/>
            <a:ext cx="7869237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</a:rPr>
              <a:t>Время, проведенное дома, можно организовать с пользой. Предлагаем ресурсы для самообразования и развлечения взрослых и детей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ОБРАЗОВАНИЕ ВЗРОСЛЫМ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800" b="1" u="sng" dirty="0">
              <a:solidFill>
                <a:srgbClr val="20386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 err="1">
                <a:solidFill>
                  <a:srgbClr val="203864"/>
                </a:solidFill>
                <a:cs typeface="Times New Roman" panose="02020603050405020304" pitchFamily="18" charset="0"/>
              </a:rPr>
              <a:t>Coursera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</a:rPr>
              <a:t> открыла для вузов и студентов доступ к  своим курсам. Бесплатный доступ открыт до 31.07.: 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  <a:hlinkClick r:id="rId2"/>
              </a:rPr>
              <a:t>www.coursera.org/coronavirus?utm_campaign=website&amp;utm_content=c4cv-top-banner-dotorg&amp;utm_medium=coursera&amp;utm_source=home-page&amp;fbclid=IwAR3zItJ35fXmqQC5ifCSlzUhRp58A4Zm7CKPmiKXXlPzt4szyOjLqr_Dfxs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</a:rPr>
              <a:t> </a:t>
            </a:r>
            <a:endParaRPr lang="ru-RU" altLang="ru-RU" sz="2000" b="1" dirty="0">
              <a:solidFill>
                <a:srgbClr val="20386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800" b="1" dirty="0">
              <a:solidFill>
                <a:srgbClr val="20386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</a:rPr>
              <a:t>300 бесплатных он-</a:t>
            </a:r>
            <a:r>
              <a:rPr lang="ru-RU" altLang="ru-RU" sz="2000" b="1" dirty="0" err="1">
                <a:solidFill>
                  <a:srgbClr val="203864"/>
                </a:solidFill>
                <a:cs typeface="Times New Roman" panose="02020603050405020304" pitchFamily="18" charset="0"/>
              </a:rPr>
              <a:t>лайн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</a:rPr>
              <a:t> курсов от ведущих университетов мира на английском языке: 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  <a:hlinkClick r:id="rId3"/>
              </a:rPr>
              <a:t>https://qz.com/1263050/here-are-300-free-ivy-league-university-courses-you-can-take-online-right-now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  <a:hlinkClick r:id="rId3"/>
              </a:rPr>
              <a:t>/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</a:rPr>
              <a:t> </a:t>
            </a:r>
            <a:endParaRPr lang="ru-RU" altLang="ru-RU" sz="2000" b="1" dirty="0">
              <a:solidFill>
                <a:srgbClr val="20386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800" b="1" dirty="0">
              <a:solidFill>
                <a:srgbClr val="20386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 dirty="0" err="1">
                <a:solidFill>
                  <a:srgbClr val="203864"/>
                </a:solidFill>
                <a:cs typeface="Times New Roman" panose="02020603050405020304" pitchFamily="18" charset="0"/>
              </a:rPr>
              <a:t>Storytel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</a:rPr>
              <a:t> - тысячи аудиокниг для детей и взрослых. Первые 14 дней бесплатно </a:t>
            </a:r>
            <a:r>
              <a:rPr lang="ru-RU" altLang="ru-RU" sz="2000" b="1" dirty="0">
                <a:solidFill>
                  <a:srgbClr val="203864"/>
                </a:solidFill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  <a:hlinkClick r:id="rId4"/>
              </a:rPr>
              <a:t>www.storytel.com/ru/ru/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000" b="1" dirty="0" err="1" smtClean="0">
                <a:solidFill>
                  <a:srgbClr val="203864"/>
                </a:solidFill>
                <a:cs typeface="Times New Roman" panose="02020603050405020304" pitchFamily="18" charset="0"/>
              </a:rPr>
              <a:t>Duolingo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</a:rPr>
              <a:t> — бесплатная платформа для изучения языка </a:t>
            </a:r>
            <a:r>
              <a:rPr lang="en-US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  <a:hlinkClick r:id="rId5"/>
              </a:rPr>
              <a:t>https://ru.duolingo.com/</a:t>
            </a:r>
            <a:r>
              <a:rPr lang="ru-RU" altLang="ru-RU" sz="2000" b="1" dirty="0" smtClean="0">
                <a:solidFill>
                  <a:srgbClr val="203864"/>
                </a:solidFill>
                <a:cs typeface="Times New Roman" panose="02020603050405020304" pitchFamily="18" charset="0"/>
              </a:rPr>
              <a:t> </a:t>
            </a:r>
            <a:endParaRPr lang="ru-RU" altLang="ru-RU" sz="2000" dirty="0">
              <a:solidFill>
                <a:srgbClr val="20386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86264" y="111844"/>
            <a:ext cx="397911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FF0000"/>
                </a:solidFill>
              </a:rPr>
              <a:t>Образование детям</a:t>
            </a:r>
          </a:p>
        </p:txBody>
      </p:sp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295274" y="885825"/>
            <a:ext cx="7899819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Реши-Пиши.  Нескучные задания для детей от 3 до 9 лет.  </a:t>
            </a:r>
            <a:endParaRPr lang="ru-RU" altLang="ru-RU" sz="18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2"/>
              </a:rPr>
              <a:t>https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2"/>
              </a:rPr>
              <a:t>://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2"/>
              </a:rPr>
              <a:t>reshi-pishi.ru/7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Карманный ученый - совместный проект  изд-ва Розовый жираф и Ильи Колмановского. Подкаст архивный, но своей актуальности не потерял: 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3"/>
              </a:rPr>
              <a:t>https://pgbooks.ru/archive/researcher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3"/>
              </a:rPr>
              <a:t>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Онлайн курс основы иллюстрации для детей от ENTERCLASS: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4"/>
              </a:rPr>
              <a:t>https://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4"/>
              </a:rPr>
              <a:t>enterclass.com/ru/category/roditelam-i-detam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Бесплатный онлайн-курс по профориентации для подростков поможет школьникам определиться со своим призванием и будущей карьерой. </a:t>
            </a:r>
            <a:endParaRPr lang="ru-RU" altLang="ru-RU" sz="18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Курс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продолжительностью один месяц начнется 23 марта.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5"/>
              </a:rPr>
              <a:t>https://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5"/>
              </a:rPr>
              <a:t>careerlab.getcourse.ru/prof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Дистанционное бесплатное обучение для школьников на </a:t>
            </a:r>
            <a:r>
              <a:rPr lang="en-US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6"/>
              </a:rPr>
              <a:t>https://uchi.ru/</a:t>
            </a:r>
            <a:endParaRPr lang="ru-RU" altLang="ru-RU" sz="18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Помощь в обучении </a:t>
            </a:r>
            <a:r>
              <a:rPr lang="ru-RU" altLang="ru-RU" sz="1800" b="1" dirty="0" err="1">
                <a:solidFill>
                  <a:srgbClr val="002060"/>
                </a:solidFill>
                <a:cs typeface="Calibri" panose="020F0502020204030204" pitchFamily="34" charset="0"/>
              </a:rPr>
              <a:t>Образовалка.ру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7"/>
              </a:rPr>
              <a:t>https://obrazovalka.ru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7"/>
              </a:rPr>
              <a:t>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Государственный институт русского языка им. Пушкина – онлайн курсы для детей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8"/>
              </a:rPr>
              <a:t>https://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8"/>
              </a:rPr>
              <a:t>www.pushkin.institute/projects/russkiy_yazyk_dlya_nashih_detey.php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84915" y="206734"/>
            <a:ext cx="377109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FF0000"/>
                </a:solidFill>
              </a:rPr>
              <a:t>Образование детям</a:t>
            </a:r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476430" y="1308520"/>
            <a:ext cx="707168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err="1">
                <a:solidFill>
                  <a:srgbClr val="002060"/>
                </a:solidFill>
                <a:cs typeface="Calibri" panose="020F0502020204030204" pitchFamily="34" charset="0"/>
              </a:rPr>
              <a:t>Фоксфорд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 дает бесплатный доступ ко всем курсам по школьной программе на время карантина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: </a:t>
            </a:r>
            <a:r>
              <a:rPr lang="en-US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2"/>
              </a:rPr>
              <a:t>https://help.foxford.ru/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err="1">
                <a:solidFill>
                  <a:srgbClr val="002060"/>
                </a:solidFill>
                <a:cs typeface="Calibri" panose="020F0502020204030204" pitchFamily="34" charset="0"/>
              </a:rPr>
              <a:t>Видеопортал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 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- </a:t>
            </a:r>
            <a:r>
              <a:rPr lang="en-US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3"/>
              </a:rPr>
              <a:t>https://interneturok.ru/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b="1" dirty="0" smtClean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Онлайн-школа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английского языка </a:t>
            </a:r>
            <a:r>
              <a:rPr lang="en-US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4"/>
              </a:rPr>
              <a:t>https://skyeng.ru/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Онлайн-помощник </a:t>
            </a:r>
            <a:r>
              <a:rPr lang="ru-RU" altLang="ru-RU" sz="1800" b="1" dirty="0" err="1">
                <a:solidFill>
                  <a:srgbClr val="002060"/>
                </a:solidFill>
                <a:cs typeface="Calibri" panose="020F0502020204030204" pitchFamily="34" charset="0"/>
              </a:rPr>
              <a:t>ЯКласс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5"/>
              </a:rPr>
              <a:t>https://www.yaklass.ru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5"/>
              </a:rPr>
              <a:t>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Платформа для проведения олимпиад и курсов «</a:t>
            </a:r>
            <a:r>
              <a:rPr lang="ru-RU" altLang="ru-RU" sz="1800" b="1" dirty="0" err="1" smtClean="0">
                <a:solidFill>
                  <a:srgbClr val="002060"/>
                </a:solidFill>
                <a:cs typeface="Calibri" panose="020F0502020204030204" pitchFamily="34" charset="0"/>
              </a:rPr>
              <a:t>Олимпиум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» </a:t>
            </a:r>
            <a:r>
              <a:rPr lang="en-US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6"/>
              </a:rPr>
              <a:t>https://olimpium.ru/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</a:rPr>
              <a:t>Библиотека видео-уроков по школьной программе </a:t>
            </a:r>
            <a:r>
              <a:rPr lang="ru-RU" altLang="ru-RU" sz="1800" b="1" dirty="0">
                <a:solidFill>
                  <a:srgbClr val="002060"/>
                </a:solidFill>
                <a:cs typeface="Calibri" panose="020F0502020204030204" pitchFamily="34" charset="0"/>
                <a:hlinkClick r:id="rId3"/>
              </a:rPr>
              <a:t>https://interneturok.ru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  <a:hlinkClick r:id="rId3"/>
              </a:rPr>
              <a:t>/</a:t>
            </a:r>
            <a:r>
              <a:rPr lang="ru-RU" altLang="ru-RU" sz="18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 </a:t>
            </a:r>
            <a:endParaRPr lang="ru-RU" altLang="ru-RU" sz="1800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255245" cy="619125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rgbClr val="FF0000"/>
                </a:solidFill>
              </a:rPr>
              <a:t>РАЗВЛЕЧЕНИЯ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68288" y="512763"/>
            <a:ext cx="8728075" cy="6001643"/>
          </a:xfrm>
          <a:prstGeom prst="rect">
            <a:avLst/>
          </a:prstGeom>
          <a:solidFill>
            <a:schemeClr val="accent5">
              <a:lumMod val="20000"/>
              <a:lumOff val="80000"/>
              <a:alpha val="67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Аудио-сказки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народов мира для детей </a:t>
            </a:r>
            <a:r>
              <a:rPr lang="en-US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https://arzamas.academy/materials/1684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комната </a:t>
            </a:r>
            <a:r>
              <a:rPr lang="ru-RU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Arzamas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мульфильмы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книжки, старыми пластинками, мелодии для малышей,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игры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https://arzamas.academy/special/kids?fbclid=IwAR3JtNnnUA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аудиоспектакли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онлайн: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https://chips-journal.ru/reviews/10-lucsih-audiospektaklej-dla-detej-ot-3-let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 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«Музейная Москва онлайн»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экспозиции московских музеев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экспозиция Третьяковской галереи </a:t>
            </a:r>
            <a:r>
              <a:rPr lang="en-US" altLang="ru-RU" sz="1600" dirty="0">
                <a:solidFill>
                  <a:srgbClr val="000000"/>
                </a:solidFill>
                <a:hlinkClick r:id="rId6"/>
              </a:rPr>
              <a:t>https://www.tretyakovgallery.ru/exhibitions/?type=virtualnye-vystavki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Медиапортал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исторического музея </a:t>
            </a:r>
            <a:r>
              <a:rPr lang="en-US" altLang="ru-RU" sz="1600" dirty="0">
                <a:solidFill>
                  <a:srgbClr val="000000"/>
                </a:solidFill>
                <a:hlinkClick r:id="rId7"/>
              </a:rPr>
              <a:t>https://mediashm.ru/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русском языке ведут трансляции своих спектаклей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Александринский театр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https://alexandrinsky.ru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Зарядье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https://zaryadyehall.com</a:t>
            </a:r>
            <a:endParaRPr lang="ru-RU" alt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Венская опера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  онлайн-трансляции своих  спектаклей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https://www.wiener-staatsoper.at/en/staatsoper/news/detail/news/the-wiener-staatsoper-is-closed-but-continues-to-play-daily-online/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Metropolitan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запускает онлайн трансляции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Nightly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Streams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операми из архивов.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https://www.metopera.org/about/press-releases/met-to-launch-nightly-met-opera-streams-a-free-series-of-encore-live-in-hd-presentations-streamed-on-the-company-website-during-the-coronavirus-closure/</a:t>
            </a:r>
            <a:endParaRPr lang="ru-RU" alt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Берлинская филармония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бесплатный доступ ко всем архивным концертам.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https://www.digitalconcerthall.com/en/home?fbclid=IwAR0NCBqOiBQVAqdTX90PCW8vry0I06QOucmqU3s9_0FOQxgyt22cm9oBfwE4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Баварская опера </a:t>
            </a: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 дает бесплатный доступ  к своим  спектаклям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www.staatsoper.de/en/news/online-schedule-until-19-april.html</a:t>
            </a:r>
            <a:endParaRPr lang="ru-RU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55275" y="575986"/>
            <a:ext cx="8876582" cy="6186309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Официальный сайт </a:t>
            </a:r>
            <a:r>
              <a:rPr lang="ru-RU" altLang="ru-RU" sz="1800" dirty="0" err="1">
                <a:solidFill>
                  <a:srgbClr val="002060"/>
                </a:solidFill>
              </a:rPr>
              <a:t>стопкоронавирус.рф</a:t>
            </a:r>
            <a:r>
              <a:rPr lang="ru-RU" altLang="ru-RU" sz="1800" dirty="0">
                <a:solidFill>
                  <a:srgbClr val="002060"/>
                </a:solidFill>
              </a:rPr>
              <a:t> от Министерства здравоохранения и </a:t>
            </a:r>
            <a:r>
              <a:rPr lang="ru-RU" altLang="ru-RU" sz="1800" dirty="0" err="1">
                <a:solidFill>
                  <a:srgbClr val="002060"/>
                </a:solidFill>
              </a:rPr>
              <a:t>Роспотребнадзора</a:t>
            </a:r>
            <a:r>
              <a:rPr lang="ru-RU" altLang="ru-RU" sz="1800" dirty="0">
                <a:solidFill>
                  <a:srgbClr val="002060"/>
                </a:solidFill>
              </a:rPr>
              <a:t> позволит Вам не поддаваться панике и узнавать информацию из официальных источников: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Горячая линия</a:t>
            </a:r>
            <a:r>
              <a:rPr lang="ru-RU" altLang="ru-RU" sz="1800" dirty="0">
                <a:solidFill>
                  <a:srgbClr val="000000"/>
                </a:solidFill>
              </a:rPr>
              <a:t> </a:t>
            </a:r>
            <a:r>
              <a:rPr lang="ru-RU" altLang="ru-RU" sz="1800" b="1" dirty="0">
                <a:solidFill>
                  <a:srgbClr val="FF0000"/>
                </a:solidFill>
              </a:rPr>
              <a:t>+7 (495) 870-45-09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2060"/>
                </a:solidFill>
              </a:rPr>
              <a:t> (ежедневно, с 08:00 до 21:00)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Официальную информацию об эпидемиологической обстановке можно узнать на сайте </a:t>
            </a:r>
            <a:r>
              <a:rPr lang="en-US" altLang="ru-RU" sz="1800" dirty="0">
                <a:solidFill>
                  <a:srgbClr val="000000"/>
                </a:solidFill>
                <a:hlinkClick r:id="rId2"/>
              </a:rPr>
              <a:t>https://www.mos.ru/city/projects/covid-19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002060"/>
                </a:solidFill>
              </a:rPr>
              <a:t>Помощь </a:t>
            </a:r>
            <a:r>
              <a:rPr lang="ru-RU" altLang="ru-RU" sz="1800" dirty="0">
                <a:solidFill>
                  <a:srgbClr val="002060"/>
                </a:solidFill>
              </a:rPr>
              <a:t>пожилым людям от волонтеров в условиях карантина- </a:t>
            </a:r>
            <a:r>
              <a:rPr lang="ru-RU" altLang="ru-RU" sz="1800" dirty="0">
                <a:solidFill>
                  <a:srgbClr val="000000"/>
                </a:solidFill>
                <a:hlinkClick r:id="rId3"/>
              </a:rPr>
              <a:t>https://onf.ru/koronavirus_help</a:t>
            </a:r>
            <a:r>
              <a:rPr lang="ru-RU" altLang="ru-RU" sz="1800" dirty="0">
                <a:solidFill>
                  <a:srgbClr val="002060"/>
                </a:solidFill>
              </a:rPr>
              <a:t>, обращаться по телефону: </a:t>
            </a:r>
            <a:r>
              <a:rPr lang="ru-RU" altLang="ru-RU" sz="1800" dirty="0">
                <a:solidFill>
                  <a:srgbClr val="FF0000"/>
                </a:solidFill>
              </a:rPr>
              <a:t>8-498-602-84-50</a:t>
            </a:r>
            <a:r>
              <a:rPr lang="ru-RU" altLang="ru-RU" sz="1800" dirty="0">
                <a:solidFill>
                  <a:srgbClr val="000000"/>
                </a:solidFill>
              </a:rPr>
              <a:t>;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002060"/>
                </a:solidFill>
              </a:rPr>
              <a:t>проверить </a:t>
            </a:r>
            <a:r>
              <a:rPr lang="ru-RU" altLang="ru-RU" sz="1800" dirty="0">
                <a:solidFill>
                  <a:srgbClr val="002060"/>
                </a:solidFill>
              </a:rPr>
              <a:t>личность волонтера по телефону: </a:t>
            </a:r>
            <a:r>
              <a:rPr lang="ru-RU" altLang="ru-RU" sz="1800" dirty="0">
                <a:solidFill>
                  <a:srgbClr val="FF0000"/>
                </a:solidFill>
              </a:rPr>
              <a:t>8-495-633-63-83</a:t>
            </a:r>
            <a:r>
              <a:rPr lang="ru-RU" altLang="ru-RU" sz="1800" dirty="0">
                <a:solidFill>
                  <a:srgbClr val="000000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Широкий круг вопросов, связанный с профилактикой </a:t>
            </a:r>
            <a:r>
              <a:rPr lang="ru-RU" altLang="ru-RU" sz="1800" dirty="0" err="1" smtClean="0">
                <a:solidFill>
                  <a:srgbClr val="002060"/>
                </a:solidFill>
              </a:rPr>
              <a:t>коронавирусной</a:t>
            </a:r>
            <a:r>
              <a:rPr lang="ru-RU" altLang="ru-RU" sz="1800" dirty="0" smtClean="0">
                <a:solidFill>
                  <a:srgbClr val="002060"/>
                </a:solidFill>
              </a:rPr>
              <a:t> </a:t>
            </a:r>
            <a:r>
              <a:rPr lang="ru-RU" altLang="ru-RU" sz="1800" dirty="0">
                <a:solidFill>
                  <a:srgbClr val="002060"/>
                </a:solidFill>
              </a:rPr>
              <a:t>инфекции: </a:t>
            </a:r>
            <a:endParaRPr lang="ru-RU" altLang="ru-RU" sz="1800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FF0000"/>
                </a:solidFill>
              </a:rPr>
              <a:t>8-800-555-49-43</a:t>
            </a:r>
            <a:r>
              <a:rPr lang="ru-RU" altLang="ru-RU" sz="1800" dirty="0">
                <a:solidFill>
                  <a:srgbClr val="000000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Заказать больничный лист, обратиться, если лицам, находящимся в зоне риска, нужна помощь с покупкой продуктов, лекарств или с решением бытовых проблем: </a:t>
            </a:r>
            <a:endParaRPr lang="ru-RU" altLang="ru-RU" sz="1800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FF0000"/>
                </a:solidFill>
              </a:rPr>
              <a:t>8-495-870-45-09</a:t>
            </a:r>
            <a:r>
              <a:rPr lang="ru-RU" altLang="ru-RU" sz="1800" dirty="0">
                <a:solidFill>
                  <a:srgbClr val="000000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Получить информацию о продлении проездных: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FF0000"/>
                </a:solidFill>
              </a:rPr>
              <a:t>8-495-539-54-54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002060"/>
                </a:solidFill>
              </a:rPr>
              <a:t>или </a:t>
            </a:r>
            <a:r>
              <a:rPr lang="ru-RU" altLang="ru-RU" sz="1800" dirty="0">
                <a:solidFill>
                  <a:srgbClr val="002060"/>
                </a:solidFill>
              </a:rPr>
              <a:t>3210 с мобильного телефона;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002060"/>
                </a:solidFill>
              </a:rPr>
              <a:t>Горячая </a:t>
            </a:r>
            <a:r>
              <a:rPr lang="ru-RU" altLang="ru-RU" sz="1800" dirty="0">
                <a:solidFill>
                  <a:srgbClr val="002060"/>
                </a:solidFill>
              </a:rPr>
              <a:t>линия по оказанию социальной помощи по доставке лекарств, продуктов, предметов первой необходимости  для жителей поселения Московский: </a:t>
            </a:r>
            <a:endParaRPr lang="ru-RU" altLang="ru-RU" sz="1800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FF0000"/>
                </a:solidFill>
              </a:rPr>
              <a:t>8-495-261-05-01</a:t>
            </a:r>
            <a:r>
              <a:rPr lang="ru-RU" altLang="ru-RU" sz="1800" dirty="0">
                <a:solidFill>
                  <a:srgbClr val="FF0000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dirty="0" smtClean="0">
                <a:solidFill>
                  <a:srgbClr val="002060"/>
                </a:solidFill>
              </a:rPr>
              <a:t>Горячая </a:t>
            </a:r>
            <a:r>
              <a:rPr lang="ru-RU" altLang="ru-RU" sz="1800" dirty="0">
                <a:solidFill>
                  <a:srgbClr val="002060"/>
                </a:solidFill>
              </a:rPr>
              <a:t>линия по вопросам получения адресных социальных выплат в период самоизоляции для жителей поселения Московский: </a:t>
            </a:r>
            <a:r>
              <a:rPr lang="ru-RU" altLang="ru-RU" sz="1800" dirty="0">
                <a:solidFill>
                  <a:srgbClr val="FF0000"/>
                </a:solidFill>
              </a:rPr>
              <a:t>8-495-276-23-58.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Следите за официальной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информацией и </a:t>
            </a:r>
            <a:r>
              <a:rPr lang="ru-RU" altLang="ru-RU" sz="1800" b="1" dirty="0">
                <a:solidFill>
                  <a:srgbClr val="FF0000"/>
                </a:solidFill>
              </a:rPr>
              <a:t>будьте здоровы Вы и Ваши дети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!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55275" y="0"/>
            <a:ext cx="3743864" cy="503237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</a:rPr>
              <a:t>ВАЖНАЯ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396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Arial</vt:lpstr>
      <vt:lpstr>Calibri Light</vt:lpstr>
      <vt:lpstr>Wingdings</vt:lpstr>
      <vt:lpstr>Times New Roman</vt:lpstr>
      <vt:lpstr>Тема Office</vt:lpstr>
      <vt:lpstr>Администрация поселения Московский Совет общественности по профилактике правонарушений несовершеннолетними  в поселении Московский</vt:lpstr>
      <vt:lpstr>Презентация PowerPoint</vt:lpstr>
      <vt:lpstr>О чем стоит позаботиться дома</vt:lpstr>
      <vt:lpstr>Уважаемые родители!</vt:lpstr>
      <vt:lpstr>Презентация PowerPoint</vt:lpstr>
      <vt:lpstr>Презентация PowerPoint</vt:lpstr>
      <vt:lpstr>РАЗВЛЕЧЕНИЯ</vt:lpstr>
      <vt:lpstr>ВАЖНАЯ ИНФОРМАЦИЯ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Александр Прохоров</cp:lastModifiedBy>
  <cp:revision>102</cp:revision>
  <dcterms:created xsi:type="dcterms:W3CDTF">2015-02-19T20:52:53Z</dcterms:created>
  <dcterms:modified xsi:type="dcterms:W3CDTF">2020-04-08T14:52:14Z</dcterms:modified>
</cp:coreProperties>
</file>